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57" r:id="rId3"/>
    <p:sldId id="264" r:id="rId4"/>
    <p:sldId id="286" r:id="rId5"/>
    <p:sldId id="259" r:id="rId6"/>
    <p:sldId id="260" r:id="rId7"/>
    <p:sldId id="276" r:id="rId8"/>
    <p:sldId id="261" r:id="rId9"/>
    <p:sldId id="278" r:id="rId10"/>
    <p:sldId id="280" r:id="rId11"/>
    <p:sldId id="263" r:id="rId12"/>
    <p:sldId id="290" r:id="rId13"/>
    <p:sldId id="289" r:id="rId14"/>
    <p:sldId id="282" r:id="rId15"/>
  </p:sldIdLst>
  <p:sldSz cx="9144000" cy="5143500" type="screen16x9"/>
  <p:notesSz cx="6858000" cy="9144000"/>
  <p:embeddedFontLst>
    <p:embeddedFont>
      <p:font typeface="Fira Sans Extra Condensed Medium" panose="020B0604020202020204" charset="0"/>
      <p:regular r:id="rId17"/>
      <p:bold r:id="rId18"/>
      <p:italic r:id="rId19"/>
      <p:boldItalic r:id="rId20"/>
    </p:embeddedFont>
    <p:embeddedFont>
      <p:font typeface="Overpass Black" panose="020B0604020202020204" charset="0"/>
      <p:bold r:id="rId21"/>
      <p:boldItalic r:id="rId22"/>
    </p:embeddedFont>
    <p:embeddedFont>
      <p:font typeface="Josefin Sans" panose="020B0604020202020204" charset="0"/>
      <p:regular r:id="rId23"/>
      <p:bold r:id="rId24"/>
      <p:italic r:id="rId25"/>
      <p:boldItalic r:id="rId26"/>
    </p:embeddedFont>
    <p:embeddedFont>
      <p:font typeface="Open Sans" panose="020B0604020202020204" charset="0"/>
      <p:regular r:id="rId27"/>
      <p:bold r:id="rId28"/>
      <p:italic r:id="rId29"/>
      <p:boldItalic r:id="rId30"/>
    </p:embeddedFont>
    <p:embeddedFont>
      <p:font typeface="Overpas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A2F82-2679-489A-9C8C-FD7E1A1BA5D9}">
  <a:tblStyle styleId="{892A2F82-2679-489A-9C8C-FD7E1A1BA5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80" d="100"/>
          <a:sy n="80" d="100"/>
        </p:scale>
        <p:origin x="1867"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(răspunsuri)-4b7308cc-1f5d-422a-a170-5c54819eba43.xlsx]Analiza!PivotTable42</c:name>
    <c:fmtId val="-1"/>
  </c:pivotSource>
  <c:chart>
    <c:title>
      <c:tx>
        <c:strRef>
          <c:f>Analiza!$B$31</c:f>
          <c:strCache>
            <c:ptCount val="1"/>
            <c:pt idx="0">
              <c:v> Ce înțelegeți prin "economie informală"?</c:v>
            </c:pt>
          </c:strCache>
        </c:strRef>
      </c:tx>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Analiza!$B$31</c:f>
              <c:strCache>
                <c:ptCount val="1"/>
                <c:pt idx="0">
                  <c:v>Total</c:v>
                </c:pt>
              </c:strCache>
            </c:strRef>
          </c:tx>
          <c:spPr>
            <a:solidFill>
              <a:schemeClr val="accent1"/>
            </a:solidFill>
            <a:ln>
              <a:noFill/>
            </a:ln>
            <a:effectLst/>
          </c:spPr>
          <c:invertIfNegative val="0"/>
          <c:cat>
            <c:strRef>
              <c:f>Analiza!$B$31</c:f>
              <c:strCache>
                <c:ptCount val="2"/>
                <c:pt idx="0">
                  <c:v>Activități care respectă legile și reglementările, dar sunt desfășurate fără un contract de muncă formal.</c:v>
                </c:pt>
                <c:pt idx="1">
                  <c:v>Activități comerciale și de servicii care nu sunt înregistrate oficial și nu sunt supuse impozitelor și reglementărilor guvernamentale.</c:v>
                </c:pt>
              </c:strCache>
            </c:strRef>
          </c:cat>
          <c:val>
            <c:numRef>
              <c:f>Analiza!$B$31</c:f>
              <c:numCache>
                <c:formatCode>General</c:formatCode>
                <c:ptCount val="2"/>
                <c:pt idx="0">
                  <c:v>16</c:v>
                </c:pt>
                <c:pt idx="1">
                  <c:v>36</c:v>
                </c:pt>
              </c:numCache>
            </c:numRef>
          </c:val>
          <c:extLst>
            <c:ext xmlns:c16="http://schemas.microsoft.com/office/drawing/2014/chart" uri="{C3380CC4-5D6E-409C-BE32-E72D297353CC}">
              <c16:uniqueId val="{00000000-CC0C-4D3E-BBB5-B7B9F6D4A685}"/>
            </c:ext>
          </c:extLst>
        </c:ser>
        <c:dLbls>
          <c:showLegendKey val="0"/>
          <c:showVal val="0"/>
          <c:showCatName val="0"/>
          <c:showSerName val="0"/>
          <c:showPercent val="0"/>
          <c:showBubbleSize val="0"/>
        </c:dLbls>
        <c:gapWidth val="182"/>
        <c:axId val="1651832351"/>
        <c:axId val="1615313055"/>
      </c:barChart>
      <c:catAx>
        <c:axId val="16518323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615313055"/>
        <c:crosses val="autoZero"/>
        <c:auto val="1"/>
        <c:lblAlgn val="ctr"/>
        <c:lblOffset val="100"/>
        <c:noMultiLvlLbl val="0"/>
      </c:catAx>
      <c:valAx>
        <c:axId val="1615313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65183235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Analiza!$A$42</c:f>
          <c:strCache>
            <c:ptCount val="1"/>
            <c:pt idx="0">
              <c:v>Care considerați că sunt principalele motive pentru care tinerii ar lua în considerare să lucreze în economia informală?</c:v>
            </c:pt>
          </c:strCache>
        </c:strRef>
      </c:tx>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Feminin</c:v>
          </c:tx>
          <c:spPr>
            <a:solidFill>
              <a:schemeClr val="accent2"/>
            </a:solidFill>
            <a:ln>
              <a:noFill/>
            </a:ln>
            <a:effectLst/>
          </c:spPr>
          <c:invertIfNegative val="0"/>
          <c:cat>
            <c:strLit>
              <c:ptCount val="3"/>
              <c:pt idx="0">
                <c:v>Dificultatea de a găsi un loc de muncă formal</c:v>
              </c:pt>
              <c:pt idx="1">
                <c:v>Flexibilitatea și autonomia în programul de lucru</c:v>
              </c:pt>
              <c:pt idx="2">
                <c:v>Venituri mai mari sau mai rapide</c:v>
              </c:pt>
            </c:strLit>
          </c:cat>
          <c:val>
            <c:numLit>
              <c:formatCode>General</c:formatCode>
              <c:ptCount val="3"/>
              <c:pt idx="0">
                <c:v>7</c:v>
              </c:pt>
              <c:pt idx="1">
                <c:v>12</c:v>
              </c:pt>
              <c:pt idx="2">
                <c:v>12</c:v>
              </c:pt>
            </c:numLit>
          </c:val>
          <c:extLst>
            <c:ext xmlns:c16="http://schemas.microsoft.com/office/drawing/2014/chart" uri="{C3380CC4-5D6E-409C-BE32-E72D297353CC}">
              <c16:uniqueId val="{00000000-8CAD-4C26-B719-29FA199E3366}"/>
            </c:ext>
          </c:extLst>
        </c:ser>
        <c:ser>
          <c:idx val="1"/>
          <c:order val="1"/>
          <c:tx>
            <c:v>Masculin</c:v>
          </c:tx>
          <c:spPr>
            <a:solidFill>
              <a:schemeClr val="accent1"/>
            </a:solidFill>
            <a:ln>
              <a:noFill/>
            </a:ln>
            <a:effectLst/>
          </c:spPr>
          <c:invertIfNegative val="0"/>
          <c:cat>
            <c:strLit>
              <c:ptCount val="3"/>
              <c:pt idx="0">
                <c:v>Dificultatea de a găsi un loc de muncă formal</c:v>
              </c:pt>
              <c:pt idx="1">
                <c:v>Flexibilitatea și autonomia în programul de lucru</c:v>
              </c:pt>
              <c:pt idx="2">
                <c:v>Venituri mai mari sau mai rapide</c:v>
              </c:pt>
            </c:strLit>
          </c:cat>
          <c:val>
            <c:numLit>
              <c:formatCode>General</c:formatCode>
              <c:ptCount val="3"/>
              <c:pt idx="0">
                <c:v>7</c:v>
              </c:pt>
              <c:pt idx="1">
                <c:v>8</c:v>
              </c:pt>
              <c:pt idx="2">
                <c:v>6</c:v>
              </c:pt>
            </c:numLit>
          </c:val>
          <c:extLst>
            <c:ext xmlns:c16="http://schemas.microsoft.com/office/drawing/2014/chart" uri="{C3380CC4-5D6E-409C-BE32-E72D297353CC}">
              <c16:uniqueId val="{00000001-8CAD-4C26-B719-29FA199E3366}"/>
            </c:ext>
          </c:extLst>
        </c:ser>
        <c:dLbls>
          <c:showLegendKey val="0"/>
          <c:showVal val="0"/>
          <c:showCatName val="0"/>
          <c:showSerName val="0"/>
          <c:showPercent val="0"/>
          <c:showBubbleSize val="0"/>
        </c:dLbls>
        <c:gapWidth val="182"/>
        <c:axId val="2050508927"/>
        <c:axId val="1549718511"/>
      </c:barChart>
      <c:catAx>
        <c:axId val="20505089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49718511"/>
        <c:crosses val="autoZero"/>
        <c:auto val="1"/>
        <c:lblAlgn val="ctr"/>
        <c:lblOffset val="100"/>
        <c:noMultiLvlLbl val="0"/>
      </c:catAx>
      <c:valAx>
        <c:axId val="154971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05050892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(răspunsuri)-4b7308cc-1f5d-422a-a170-5c54819eba43.xlsx]Analiza!PivotTable231</c:name>
    <c:fmtId val="-1"/>
  </c:pivotSource>
  <c:chart>
    <c:title>
      <c:tx>
        <c:strRef>
          <c:f>Analiza!$A$174</c:f>
          <c:strCache>
            <c:ptCount val="1"/>
            <c:pt idx="0">
              <c:v>Ce rol credeți că ar trebui să joace media în informarea și sensibilizarea tinerilor cu privire la riscurile și beneficiile economiei informale?</c:v>
            </c:pt>
          </c:strCache>
        </c:strRef>
      </c:tx>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Analiza!$A$174</c:f>
              <c:strCache>
                <c:ptCount val="1"/>
                <c:pt idx="0">
                  <c:v>Feminin</c:v>
                </c:pt>
              </c:strCache>
            </c:strRef>
          </c:tx>
          <c:spPr>
            <a:solidFill>
              <a:schemeClr val="accent1"/>
            </a:solidFill>
            <a:ln>
              <a:noFill/>
            </a:ln>
            <a:effectLst/>
          </c:spPr>
          <c:invertIfNegative val="0"/>
          <c:cat>
            <c:strRef>
              <c:f>Analiza!$A$174</c:f>
              <c:strCache>
                <c:ptCount val="3"/>
                <c:pt idx="0">
                  <c:v>Colaborarea cu influenceri și personalități publice pentru a atrage atenția asupra problemelor legate de economia informală</c:v>
                </c:pt>
                <c:pt idx="1">
                  <c:v>Crearea de campanii de conștientizare și educare despre drepturile și responsabilitățile lucrătorilor în economia informală</c:v>
                </c:pt>
                <c:pt idx="2">
                  <c:v>Promovarea de reportaje și investigații despre impactul negativ al economiei informale asupra societății</c:v>
                </c:pt>
              </c:strCache>
            </c:strRef>
          </c:cat>
          <c:val>
            <c:numRef>
              <c:f>Analiza!$A$174</c:f>
              <c:numCache>
                <c:formatCode>General</c:formatCode>
                <c:ptCount val="3"/>
                <c:pt idx="0">
                  <c:v>5</c:v>
                </c:pt>
                <c:pt idx="1">
                  <c:v>15</c:v>
                </c:pt>
                <c:pt idx="2">
                  <c:v>11</c:v>
                </c:pt>
              </c:numCache>
            </c:numRef>
          </c:val>
          <c:extLst>
            <c:ext xmlns:c16="http://schemas.microsoft.com/office/drawing/2014/chart" uri="{C3380CC4-5D6E-409C-BE32-E72D297353CC}">
              <c16:uniqueId val="{00000000-26CA-471E-9AF2-12489C528BB4}"/>
            </c:ext>
          </c:extLst>
        </c:ser>
        <c:ser>
          <c:idx val="1"/>
          <c:order val="1"/>
          <c:tx>
            <c:strRef>
              <c:f>Analiza!$A$174</c:f>
              <c:strCache>
                <c:ptCount val="1"/>
                <c:pt idx="0">
                  <c:v>Masculin</c:v>
                </c:pt>
              </c:strCache>
            </c:strRef>
          </c:tx>
          <c:spPr>
            <a:solidFill>
              <a:schemeClr val="accent2"/>
            </a:solidFill>
            <a:ln>
              <a:noFill/>
            </a:ln>
            <a:effectLst/>
          </c:spPr>
          <c:invertIfNegative val="0"/>
          <c:cat>
            <c:strRef>
              <c:f>Analiza!$A$174</c:f>
              <c:strCache>
                <c:ptCount val="3"/>
                <c:pt idx="0">
                  <c:v>Colaborarea cu influenceri și personalități publice pentru a atrage atenția asupra problemelor legate de economia informală</c:v>
                </c:pt>
                <c:pt idx="1">
                  <c:v>Crearea de campanii de conștientizare și educare despre drepturile și responsabilitățile lucrătorilor în economia informală</c:v>
                </c:pt>
                <c:pt idx="2">
                  <c:v>Promovarea de reportaje și investigații despre impactul negativ al economiei informale asupra societății</c:v>
                </c:pt>
              </c:strCache>
            </c:strRef>
          </c:cat>
          <c:val>
            <c:numRef>
              <c:f>Analiza!$A$174</c:f>
              <c:numCache>
                <c:formatCode>General</c:formatCode>
                <c:ptCount val="3"/>
                <c:pt idx="0">
                  <c:v>4</c:v>
                </c:pt>
                <c:pt idx="1">
                  <c:v>9</c:v>
                </c:pt>
                <c:pt idx="2">
                  <c:v>8</c:v>
                </c:pt>
              </c:numCache>
            </c:numRef>
          </c:val>
          <c:extLst>
            <c:ext xmlns:c16="http://schemas.microsoft.com/office/drawing/2014/chart" uri="{C3380CC4-5D6E-409C-BE32-E72D297353CC}">
              <c16:uniqueId val="{00000001-26CA-471E-9AF2-12489C528BB4}"/>
            </c:ext>
          </c:extLst>
        </c:ser>
        <c:dLbls>
          <c:showLegendKey val="0"/>
          <c:showVal val="0"/>
          <c:showCatName val="0"/>
          <c:showSerName val="0"/>
          <c:showPercent val="0"/>
          <c:showBubbleSize val="0"/>
        </c:dLbls>
        <c:gapWidth val="182"/>
        <c:axId val="2125391007"/>
        <c:axId val="2125587087"/>
      </c:barChart>
      <c:catAx>
        <c:axId val="21253910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587087"/>
        <c:crosses val="autoZero"/>
        <c:auto val="1"/>
        <c:lblAlgn val="ctr"/>
        <c:lblOffset val="100"/>
        <c:noMultiLvlLbl val="0"/>
      </c:catAx>
      <c:valAx>
        <c:axId val="21255870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391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(răspunsuri)-4b7308cc-1f5d-422a-a170-5c54819eba43.xlsx]Analiza!PivotTable124</c:name>
    <c:fmtId val="-1"/>
  </c:pivotSource>
  <c:chart>
    <c:title>
      <c:tx>
        <c:strRef>
          <c:f>Analiza!$A$82</c:f>
          <c:strCache>
            <c:ptCount val="1"/>
            <c:pt idx="0">
              <c:v>Ce măsuri credeți că angajatorii ar trebui sa ia pentru a descuraja implicarea tinerilor în economia informală și pentru a-și promova locurile de muncă formale?</c:v>
            </c:pt>
          </c:strCache>
        </c:strRef>
      </c:tx>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Analiza!$A$82</c:f>
              <c:strCache>
                <c:ptCount val="1"/>
                <c:pt idx="0">
                  <c:v>Feminin</c:v>
                </c:pt>
              </c:strCache>
            </c:strRef>
          </c:tx>
          <c:spPr>
            <a:solidFill>
              <a:schemeClr val="accent2"/>
            </a:solidFill>
            <a:ln>
              <a:noFill/>
            </a:ln>
            <a:effectLst/>
          </c:spPr>
          <c:invertIfNegative val="0"/>
          <c:cat>
            <c:strRef>
              <c:f>Analiza!$A$82</c:f>
              <c:strCache>
                <c:ptCount val="3"/>
                <c:pt idx="0">
                  <c:v>Investiția în programe de formare și dezvoltare profesională pentru tineri.</c:v>
                </c:pt>
                <c:pt idx="1">
                  <c:v>Oferirea unor salarii și beneficii competitive pentru a face munca în economia formală mai atrăgătoare.</c:v>
                </c:pt>
                <c:pt idx="2">
                  <c:v>Promovarea activă a locurilor de muncă disponibile, evidențiind avantajele și oportunitățile oferite de munca în sectorul formal.</c:v>
                </c:pt>
              </c:strCache>
            </c:strRef>
          </c:cat>
          <c:val>
            <c:numRef>
              <c:f>Analiza!$A$82</c:f>
              <c:numCache>
                <c:formatCode>General</c:formatCode>
                <c:ptCount val="3"/>
                <c:pt idx="0">
                  <c:v>7</c:v>
                </c:pt>
                <c:pt idx="1">
                  <c:v>17</c:v>
                </c:pt>
                <c:pt idx="2">
                  <c:v>7</c:v>
                </c:pt>
              </c:numCache>
            </c:numRef>
          </c:val>
          <c:extLst>
            <c:ext xmlns:c16="http://schemas.microsoft.com/office/drawing/2014/chart" uri="{C3380CC4-5D6E-409C-BE32-E72D297353CC}">
              <c16:uniqueId val="{00000000-64CB-4BFC-9905-6F0964C24657}"/>
            </c:ext>
          </c:extLst>
        </c:ser>
        <c:ser>
          <c:idx val="1"/>
          <c:order val="1"/>
          <c:tx>
            <c:strRef>
              <c:f>Analiza!$A$82</c:f>
              <c:strCache>
                <c:ptCount val="1"/>
                <c:pt idx="0">
                  <c:v>Masculin</c:v>
                </c:pt>
              </c:strCache>
            </c:strRef>
          </c:tx>
          <c:spPr>
            <a:solidFill>
              <a:schemeClr val="accent1"/>
            </a:solidFill>
            <a:ln>
              <a:noFill/>
            </a:ln>
            <a:effectLst/>
          </c:spPr>
          <c:invertIfNegative val="0"/>
          <c:cat>
            <c:strRef>
              <c:f>Analiza!$A$82</c:f>
              <c:strCache>
                <c:ptCount val="3"/>
                <c:pt idx="0">
                  <c:v>Investiția în programe de formare și dezvoltare profesională pentru tineri.</c:v>
                </c:pt>
                <c:pt idx="1">
                  <c:v>Oferirea unor salarii și beneficii competitive pentru a face munca în economia formală mai atrăgătoare.</c:v>
                </c:pt>
                <c:pt idx="2">
                  <c:v>Promovarea activă a locurilor de muncă disponibile, evidențiind avantajele și oportunitățile oferite de munca în sectorul formal.</c:v>
                </c:pt>
              </c:strCache>
            </c:strRef>
          </c:cat>
          <c:val>
            <c:numRef>
              <c:f>Analiza!$A$82</c:f>
              <c:numCache>
                <c:formatCode>General</c:formatCode>
                <c:ptCount val="3"/>
                <c:pt idx="0">
                  <c:v>4</c:v>
                </c:pt>
                <c:pt idx="1">
                  <c:v>14</c:v>
                </c:pt>
                <c:pt idx="2">
                  <c:v>3</c:v>
                </c:pt>
              </c:numCache>
            </c:numRef>
          </c:val>
          <c:extLst>
            <c:ext xmlns:c16="http://schemas.microsoft.com/office/drawing/2014/chart" uri="{C3380CC4-5D6E-409C-BE32-E72D297353CC}">
              <c16:uniqueId val="{00000001-64CB-4BFC-9905-6F0964C24657}"/>
            </c:ext>
          </c:extLst>
        </c:ser>
        <c:dLbls>
          <c:showLegendKey val="0"/>
          <c:showVal val="0"/>
          <c:showCatName val="0"/>
          <c:showSerName val="0"/>
          <c:showPercent val="0"/>
          <c:showBubbleSize val="0"/>
        </c:dLbls>
        <c:gapWidth val="182"/>
        <c:axId val="2145828959"/>
        <c:axId val="1949120959"/>
      </c:barChart>
      <c:catAx>
        <c:axId val="21458289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949120959"/>
        <c:crosses val="autoZero"/>
        <c:auto val="1"/>
        <c:lblAlgn val="ctr"/>
        <c:lblOffset val="100"/>
        <c:noMultiLvlLbl val="0"/>
      </c:catAx>
      <c:valAx>
        <c:axId val="19491209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14582895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a1fb274c5c_2_25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65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7" r:id="rId7"/>
    <p:sldLayoutId id="2147483658" r:id="rId8"/>
    <p:sldLayoutId id="2147483662" r:id="rId9"/>
    <p:sldLayoutId id="2147483663" r:id="rId10"/>
    <p:sldLayoutId id="2147483664" r:id="rId11"/>
    <p:sldLayoutId id="2147483665" r:id="rId12"/>
    <p:sldLayoutId id="2147483671" r:id="rId13"/>
    <p:sldLayoutId id="2147483673" r:id="rId14"/>
    <p:sldLayoutId id="2147483675" r:id="rId15"/>
    <p:sldLayoutId id="2147483677" r:id="rId16"/>
    <p:sldLayoutId id="2147483678" r:id="rId17"/>
    <p:sldLayoutId id="2147483679" r:id="rId18"/>
    <p:sldLayoutId id="2147483680" r:id="rId19"/>
    <p:sldLayoutId id="214748368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hyperlink" Target="https://www.economistul.ro/macroeconomie/economia-informala-in-romania-context-cauze-si-efecte-66577/" TargetMode="External"/><Relationship Id="rId2" Type="http://schemas.openxmlformats.org/officeDocument/2006/relationships/notesSlide" Target="../notesSlides/notesSlide13.xml"/><Relationship Id="rId16" Type="http://schemas.openxmlformats.org/officeDocument/2006/relationships/hyperlink" Target="https://eige.europa.eu/publications-resources/thesaurus/terms/1123?language_content_entity=ro" TargetMode="Externa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hyperlink" Target="https://ro.wikipedia.org/wiki/Economie_informal%C4%83" TargetMode="External"/><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hyperlink" Target="https://www.expert-grup.org/ro/biblioteca/item/2247-fenomenul-economiei-si-ocuparii-informale-in-contextul-pandemiei-covid-1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39149" y="1130674"/>
            <a:ext cx="8816008" cy="33916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smtClean="0"/>
              <a:t>Intenția studenților pentru implicarea în economia informală</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2"/>
          <p:cNvSpPr txBox="1">
            <a:spLocks noGrp="1"/>
          </p:cNvSpPr>
          <p:nvPr>
            <p:ph type="title"/>
          </p:nvPr>
        </p:nvSpPr>
        <p:spPr>
          <a:xfrm>
            <a:off x="180975" y="-457201"/>
            <a:ext cx="5153025" cy="2314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400" dirty="0" smtClean="0"/>
              <a:t>Riscuri și consecințe</a:t>
            </a:r>
            <a:endParaRPr sz="4400" dirty="0"/>
          </a:p>
        </p:txBody>
      </p:sp>
      <p:pic>
        <p:nvPicPr>
          <p:cNvPr id="2" name="Picture 1"/>
          <p:cNvPicPr>
            <a:picLocks noChangeAspect="1"/>
          </p:cNvPicPr>
          <p:nvPr/>
        </p:nvPicPr>
        <p:blipFill>
          <a:blip r:embed="rId3"/>
          <a:stretch>
            <a:fillRect/>
          </a:stretch>
        </p:blipFill>
        <p:spPr>
          <a:xfrm>
            <a:off x="5552574" y="-441"/>
            <a:ext cx="3591426" cy="5143941"/>
          </a:xfrm>
          <a:prstGeom prst="rect">
            <a:avLst/>
          </a:prstGeom>
        </p:spPr>
      </p:pic>
      <p:sp>
        <p:nvSpPr>
          <p:cNvPr id="3" name="TextBox 2"/>
          <p:cNvSpPr txBox="1"/>
          <p:nvPr/>
        </p:nvSpPr>
        <p:spPr>
          <a:xfrm>
            <a:off x="633162" y="1857374"/>
            <a:ext cx="4810125" cy="2031325"/>
          </a:xfrm>
          <a:prstGeom prst="rect">
            <a:avLst/>
          </a:prstGeom>
          <a:noFill/>
        </p:spPr>
        <p:txBody>
          <a:bodyPr wrap="square" rtlCol="0">
            <a:spAutoFit/>
          </a:bodyPr>
          <a:lstStyle/>
          <a:p>
            <a:r>
              <a:rPr lang="ro-RO" sz="1800" dirty="0" smtClean="0">
                <a:latin typeface="Open Sans" panose="020B0604020202020204" charset="0"/>
                <a:ea typeface="Open Sans" panose="020B0604020202020204" charset="0"/>
                <a:cs typeface="Open Sans" panose="020B0604020202020204" charset="0"/>
              </a:rPr>
              <a:t>   Implicarea în economia </a:t>
            </a:r>
            <a:r>
              <a:rPr lang="ro-RO" sz="1800" b="1" dirty="0" smtClean="0">
                <a:latin typeface="Open Sans" panose="020B0604020202020204" charset="0"/>
                <a:ea typeface="Open Sans" panose="020B0604020202020204" charset="0"/>
                <a:cs typeface="Open Sans" panose="020B0604020202020204" charset="0"/>
              </a:rPr>
              <a:t>informală</a:t>
            </a:r>
            <a:r>
              <a:rPr lang="ro-RO" sz="1800" dirty="0" smtClean="0">
                <a:latin typeface="Open Sans" panose="020B0604020202020204" charset="0"/>
                <a:ea typeface="Open Sans" panose="020B0604020202020204" charset="0"/>
                <a:cs typeface="Open Sans" panose="020B0604020202020204" charset="0"/>
              </a:rPr>
              <a:t> poate expune studenții la diverse </a:t>
            </a:r>
            <a:r>
              <a:rPr lang="ro-RO" sz="1800" b="1" dirty="0" smtClean="0">
                <a:latin typeface="Open Sans" panose="020B0604020202020204" charset="0"/>
                <a:ea typeface="Open Sans" panose="020B0604020202020204" charset="0"/>
                <a:cs typeface="Open Sans" panose="020B0604020202020204" charset="0"/>
              </a:rPr>
              <a:t>riscuri</a:t>
            </a:r>
            <a:r>
              <a:rPr lang="ro-RO" sz="1800" dirty="0" smtClean="0">
                <a:latin typeface="Open Sans" panose="020B0604020202020204" charset="0"/>
                <a:ea typeface="Open Sans" panose="020B0604020202020204" charset="0"/>
                <a:cs typeface="Open Sans" panose="020B0604020202020204" charset="0"/>
              </a:rPr>
              <a:t>, precum sancțiuni legale, lipsa protecției sociale și impactul negativ asupra carierei profesionale. Conștientizarea acestor riscuri este esențială pentru a promova alternative sustenabile. </a:t>
            </a:r>
            <a:endParaRPr lang="en-US" sz="1800" dirty="0">
              <a:latin typeface="Open Sans" panose="020B0604020202020204" charset="0"/>
              <a:ea typeface="Open Sans" panose="020B0604020202020204" charset="0"/>
              <a:cs typeface="Open Sans" panose="020B0604020202020204" charset="0"/>
            </a:endParaRPr>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grpSp>
        <p:nvGrpSpPr>
          <p:cNvPr id="35" name="Google Shape;3124;p68"/>
          <p:cNvGrpSpPr/>
          <p:nvPr/>
        </p:nvGrpSpPr>
        <p:grpSpPr>
          <a:xfrm>
            <a:off x="619125" y="76200"/>
            <a:ext cx="8153400" cy="5057775"/>
            <a:chOff x="3578510" y="1419647"/>
            <a:chExt cx="4021500" cy="3062887"/>
          </a:xfrm>
        </p:grpSpPr>
        <p:sp>
          <p:nvSpPr>
            <p:cNvPr id="36"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9"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40" name="Chart 39">
            <a:extLst>
              <a:ext uri="{FF2B5EF4-FFF2-40B4-BE49-F238E27FC236}">
                <a16:creationId xmlns:a16="http://schemas.microsoft.com/office/drawing/2014/main" id="{AF6EF474-2E36-404C-9913-7524D9D09F95}"/>
              </a:ext>
            </a:extLst>
          </p:cNvPr>
          <p:cNvGraphicFramePr/>
          <p:nvPr>
            <p:extLst>
              <p:ext uri="{D42A27DB-BD31-4B8C-83A1-F6EECF244321}">
                <p14:modId xmlns:p14="http://schemas.microsoft.com/office/powerpoint/2010/main" val="464837126"/>
              </p:ext>
            </p:extLst>
          </p:nvPr>
        </p:nvGraphicFramePr>
        <p:xfrm>
          <a:off x="899214" y="288347"/>
          <a:ext cx="7599905" cy="37743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5400" dirty="0" smtClean="0"/>
              <a:t>Concluzii</a:t>
            </a:r>
            <a:endParaRPr sz="5400" dirty="0"/>
          </a:p>
        </p:txBody>
      </p:sp>
      <p:sp>
        <p:nvSpPr>
          <p:cNvPr id="3490" name="Google Shape;3490;p72"/>
          <p:cNvSpPr txBox="1">
            <a:spLocks noGrp="1"/>
          </p:cNvSpPr>
          <p:nvPr>
            <p:ph type="subTitle" idx="1"/>
          </p:nvPr>
        </p:nvSpPr>
        <p:spPr>
          <a:xfrm>
            <a:off x="894299" y="1362524"/>
            <a:ext cx="7859175" cy="3552375"/>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ro-RO" sz="2000" dirty="0"/>
              <a:t> </a:t>
            </a:r>
            <a:r>
              <a:rPr lang="ro-RO" sz="2000" dirty="0" smtClean="0"/>
              <a:t>  Motivațiile studenților pentru implicarea în economia </a:t>
            </a:r>
            <a:r>
              <a:rPr lang="ro-RO" sz="2000" b="1" dirty="0" smtClean="0"/>
              <a:t>informală</a:t>
            </a:r>
            <a:r>
              <a:rPr lang="ro-RO" sz="2000" dirty="0" smtClean="0"/>
              <a:t> sunt complexe și influențate de multipli factori. Înțelegerea acestor motivații este crucială pentru  dezvoltarea unor strategii eficiente de prevenire a acestui fenomen și promovarea unor alternative sustenabile de venituri suplimentare. </a:t>
            </a:r>
            <a:endParaRPr sz="2000" dirty="0"/>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pic>
        <p:nvPicPr>
          <p:cNvPr id="3469" name="Google Shape;3469;p71"/>
          <p:cNvPicPr preferRelativeResize="0"/>
          <p:nvPr/>
        </p:nvPicPr>
        <p:blipFill>
          <a:blip r:embed="rId3">
            <a:alphaModFix/>
          </a:blip>
          <a:stretch>
            <a:fillRect/>
          </a:stretch>
        </p:blipFill>
        <p:spPr>
          <a:xfrm>
            <a:off x="4786207" y="169703"/>
            <a:ext cx="1312901" cy="973713"/>
          </a:xfrm>
          <a:prstGeom prst="rect">
            <a:avLst/>
          </a:prstGeom>
          <a:noFill/>
          <a:ln>
            <a:noFill/>
          </a:ln>
        </p:spPr>
      </p:pic>
      <p:pic>
        <p:nvPicPr>
          <p:cNvPr id="3470" name="Google Shape;3470;p71"/>
          <p:cNvPicPr preferRelativeResize="0"/>
          <p:nvPr/>
        </p:nvPicPr>
        <p:blipFill>
          <a:blip r:embed="rId4">
            <a:alphaModFix/>
          </a:blip>
          <a:stretch>
            <a:fillRect/>
          </a:stretch>
        </p:blipFill>
        <p:spPr>
          <a:xfrm rot="5400000">
            <a:off x="6548904" y="724368"/>
            <a:ext cx="2287099" cy="720674"/>
          </a:xfrm>
          <a:prstGeom prst="rect">
            <a:avLst/>
          </a:prstGeom>
          <a:noFill/>
          <a:ln>
            <a:noFill/>
          </a:ln>
        </p:spPr>
      </p:pic>
      <p:pic>
        <p:nvPicPr>
          <p:cNvPr id="3471" name="Google Shape;3471;p71"/>
          <p:cNvPicPr preferRelativeResize="0"/>
          <p:nvPr/>
        </p:nvPicPr>
        <p:blipFill>
          <a:blip r:embed="rId5">
            <a:alphaModFix/>
          </a:blip>
          <a:stretch>
            <a:fillRect/>
          </a:stretch>
        </p:blipFill>
        <p:spPr>
          <a:xfrm>
            <a:off x="2086463" y="-4733"/>
            <a:ext cx="1312906" cy="1663026"/>
          </a:xfrm>
          <a:prstGeom prst="rect">
            <a:avLst/>
          </a:prstGeom>
          <a:noFill/>
          <a:ln>
            <a:noFill/>
          </a:ln>
        </p:spPr>
      </p:pic>
      <p:pic>
        <p:nvPicPr>
          <p:cNvPr id="3472" name="Google Shape;3472;p71"/>
          <p:cNvPicPr preferRelativeResize="0"/>
          <p:nvPr/>
        </p:nvPicPr>
        <p:blipFill>
          <a:blip r:embed="rId6">
            <a:alphaModFix/>
          </a:blip>
          <a:stretch>
            <a:fillRect/>
          </a:stretch>
        </p:blipFill>
        <p:spPr>
          <a:xfrm>
            <a:off x="8312862" y="972323"/>
            <a:ext cx="376267" cy="2158245"/>
          </a:xfrm>
          <a:prstGeom prst="rect">
            <a:avLst/>
          </a:prstGeom>
          <a:noFill/>
          <a:ln>
            <a:noFill/>
          </a:ln>
        </p:spPr>
      </p:pic>
      <p:pic>
        <p:nvPicPr>
          <p:cNvPr id="3473" name="Google Shape;3473;p71"/>
          <p:cNvPicPr preferRelativeResize="0"/>
          <p:nvPr/>
        </p:nvPicPr>
        <p:blipFill>
          <a:blip r:embed="rId7">
            <a:alphaModFix/>
          </a:blip>
          <a:stretch>
            <a:fillRect/>
          </a:stretch>
        </p:blipFill>
        <p:spPr>
          <a:xfrm>
            <a:off x="1189842" y="612364"/>
            <a:ext cx="376277" cy="1442431"/>
          </a:xfrm>
          <a:prstGeom prst="rect">
            <a:avLst/>
          </a:prstGeom>
          <a:noFill/>
          <a:ln>
            <a:noFill/>
          </a:ln>
        </p:spPr>
      </p:pic>
      <p:pic>
        <p:nvPicPr>
          <p:cNvPr id="3474" name="Google Shape;3474;p71"/>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476" name="Google Shape;3476;p71"/>
          <p:cNvPicPr preferRelativeResize="0"/>
          <p:nvPr/>
        </p:nvPicPr>
        <p:blipFill>
          <a:blip r:embed="rId9">
            <a:alphaModFix/>
          </a:blip>
          <a:stretch>
            <a:fillRect/>
          </a:stretch>
        </p:blipFill>
        <p:spPr>
          <a:xfrm rot="5400000">
            <a:off x="-180162" y="4030431"/>
            <a:ext cx="1458149" cy="1190058"/>
          </a:xfrm>
          <a:prstGeom prst="rect">
            <a:avLst/>
          </a:prstGeom>
          <a:noFill/>
          <a:ln>
            <a:noFill/>
          </a:ln>
        </p:spPr>
      </p:pic>
      <p:pic>
        <p:nvPicPr>
          <p:cNvPr id="3477" name="Google Shape;3477;p71"/>
          <p:cNvPicPr preferRelativeResize="0"/>
          <p:nvPr/>
        </p:nvPicPr>
        <p:blipFill>
          <a:blip r:embed="rId10">
            <a:alphaModFix/>
          </a:blip>
          <a:stretch>
            <a:fillRect/>
          </a:stretch>
        </p:blipFill>
        <p:spPr>
          <a:xfrm>
            <a:off x="5910282" y="-727596"/>
            <a:ext cx="426101" cy="2158245"/>
          </a:xfrm>
          <a:prstGeom prst="rect">
            <a:avLst/>
          </a:prstGeom>
          <a:noFill/>
          <a:ln>
            <a:noFill/>
          </a:ln>
        </p:spPr>
      </p:pic>
      <p:pic>
        <p:nvPicPr>
          <p:cNvPr id="3478" name="Google Shape;3478;p71"/>
          <p:cNvPicPr preferRelativeResize="0"/>
          <p:nvPr/>
        </p:nvPicPr>
        <p:blipFill>
          <a:blip r:embed="rId11">
            <a:alphaModFix/>
          </a:blip>
          <a:stretch>
            <a:fillRect/>
          </a:stretch>
        </p:blipFill>
        <p:spPr>
          <a:xfrm rot="1156742">
            <a:off x="3727901" y="3941515"/>
            <a:ext cx="2136970" cy="1744068"/>
          </a:xfrm>
          <a:prstGeom prst="rect">
            <a:avLst/>
          </a:prstGeom>
          <a:noFill/>
          <a:ln>
            <a:noFill/>
          </a:ln>
        </p:spPr>
      </p:pic>
      <p:pic>
        <p:nvPicPr>
          <p:cNvPr id="3479" name="Google Shape;3479;p71"/>
          <p:cNvPicPr preferRelativeResize="0"/>
          <p:nvPr/>
        </p:nvPicPr>
        <p:blipFill>
          <a:blip r:embed="rId12">
            <a:alphaModFix/>
          </a:blip>
          <a:stretch>
            <a:fillRect/>
          </a:stretch>
        </p:blipFill>
        <p:spPr>
          <a:xfrm>
            <a:off x="225062" y="1479414"/>
            <a:ext cx="939000" cy="2158222"/>
          </a:xfrm>
          <a:prstGeom prst="rect">
            <a:avLst/>
          </a:prstGeom>
          <a:noFill/>
          <a:ln>
            <a:noFill/>
          </a:ln>
        </p:spPr>
      </p:pic>
      <p:pic>
        <p:nvPicPr>
          <p:cNvPr id="3480" name="Google Shape;3480;p71"/>
          <p:cNvPicPr preferRelativeResize="0"/>
          <p:nvPr/>
        </p:nvPicPr>
        <p:blipFill>
          <a:blip r:embed="rId7">
            <a:alphaModFix/>
          </a:blip>
          <a:stretch>
            <a:fillRect/>
          </a:stretch>
        </p:blipFill>
        <p:spPr>
          <a:xfrm rot="5400000">
            <a:off x="1741285" y="3438321"/>
            <a:ext cx="519677" cy="1992131"/>
          </a:xfrm>
          <a:prstGeom prst="rect">
            <a:avLst/>
          </a:prstGeom>
          <a:noFill/>
          <a:ln>
            <a:noFill/>
          </a:ln>
        </p:spPr>
      </p:pic>
      <p:pic>
        <p:nvPicPr>
          <p:cNvPr id="3481" name="Google Shape;3481;p71"/>
          <p:cNvPicPr preferRelativeResize="0"/>
          <p:nvPr/>
        </p:nvPicPr>
        <p:blipFill>
          <a:blip r:embed="rId13">
            <a:alphaModFix/>
          </a:blip>
          <a:stretch>
            <a:fillRect/>
          </a:stretch>
        </p:blipFill>
        <p:spPr>
          <a:xfrm>
            <a:off x="8296141" y="2980434"/>
            <a:ext cx="1014648" cy="2158220"/>
          </a:xfrm>
          <a:prstGeom prst="rect">
            <a:avLst/>
          </a:prstGeom>
          <a:noFill/>
          <a:ln>
            <a:noFill/>
          </a:ln>
        </p:spPr>
      </p:pic>
      <p:pic>
        <p:nvPicPr>
          <p:cNvPr id="3482" name="Google Shape;3482;p71"/>
          <p:cNvPicPr preferRelativeResize="0"/>
          <p:nvPr/>
        </p:nvPicPr>
        <p:blipFill>
          <a:blip r:embed="rId7">
            <a:alphaModFix/>
          </a:blip>
          <a:stretch>
            <a:fillRect/>
          </a:stretch>
        </p:blipFill>
        <p:spPr>
          <a:xfrm>
            <a:off x="6600012" y="-543580"/>
            <a:ext cx="519677" cy="1992131"/>
          </a:xfrm>
          <a:prstGeom prst="rect">
            <a:avLst/>
          </a:prstGeom>
          <a:noFill/>
          <a:ln>
            <a:noFill/>
          </a:ln>
        </p:spPr>
      </p:pic>
      <p:sp>
        <p:nvSpPr>
          <p:cNvPr id="3483" name="Google Shape;3483;p7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6000" dirty="0" smtClean="0"/>
              <a:t>Bibliografie</a:t>
            </a:r>
            <a:endParaRPr sz="6000" dirty="0"/>
          </a:p>
        </p:txBody>
      </p:sp>
      <p:sp>
        <p:nvSpPr>
          <p:cNvPr id="2" name="Rectangle 1"/>
          <p:cNvSpPr/>
          <p:nvPr/>
        </p:nvSpPr>
        <p:spPr>
          <a:xfrm>
            <a:off x="1143942" y="1610800"/>
            <a:ext cx="6547260" cy="1815882"/>
          </a:xfrm>
          <a:prstGeom prst="rect">
            <a:avLst/>
          </a:prstGeom>
        </p:spPr>
        <p:txBody>
          <a:bodyPr wrap="square">
            <a:spAutoFit/>
          </a:bodyPr>
          <a:lstStyle/>
          <a:p>
            <a:pPr marL="285750" indent="-285750">
              <a:buFont typeface="Arial" panose="020B0604020202020204" pitchFamily="34" charset="0"/>
              <a:buChar char="•"/>
            </a:pPr>
            <a:r>
              <a:rPr lang="ro-RO" dirty="0">
                <a:hlinkClick r:id="rId14"/>
              </a:rPr>
              <a:t>https://</a:t>
            </a:r>
            <a:r>
              <a:rPr lang="ro-RO" dirty="0" smtClean="0">
                <a:hlinkClick r:id="rId14"/>
              </a:rPr>
              <a:t>www.expert-grup.org/ro/biblioteca/item/2247-fenomenul-economiei-si-ocuparii-informale-in-contextul-pandemiei-covid-19</a:t>
            </a:r>
            <a:endParaRPr lang="ro-RO" dirty="0" smtClean="0"/>
          </a:p>
          <a:p>
            <a:pPr marL="285750" indent="-285750">
              <a:buFont typeface="Arial" panose="020B0604020202020204" pitchFamily="34" charset="0"/>
              <a:buChar char="•"/>
            </a:pPr>
            <a:r>
              <a:rPr lang="en-US" dirty="0" smtClean="0">
                <a:hlinkClick r:id="rId15"/>
              </a:rPr>
              <a:t>https</a:t>
            </a:r>
            <a:r>
              <a:rPr lang="en-US" dirty="0">
                <a:hlinkClick r:id="rId15"/>
              </a:rPr>
              <a:t>://</a:t>
            </a:r>
            <a:r>
              <a:rPr lang="en-US" dirty="0" smtClean="0">
                <a:hlinkClick r:id="rId15"/>
              </a:rPr>
              <a:t>ro.wikipedia.org/wiki/Economie_informal%C4%83</a:t>
            </a:r>
            <a:endParaRPr lang="ro-RO" dirty="0" smtClean="0"/>
          </a:p>
          <a:p>
            <a:pPr marL="285750" indent="-285750">
              <a:buFont typeface="Arial" panose="020B0604020202020204" pitchFamily="34" charset="0"/>
              <a:buChar char="•"/>
            </a:pPr>
            <a:r>
              <a:rPr lang="en-US" dirty="0">
                <a:hlinkClick r:id="rId16"/>
              </a:rPr>
              <a:t>https://</a:t>
            </a:r>
            <a:r>
              <a:rPr lang="en-US" dirty="0" smtClean="0">
                <a:hlinkClick r:id="rId16"/>
              </a:rPr>
              <a:t>eige.europa.eu/publications-resources/thesaurus/terms/1123?language_content_entity=ro</a:t>
            </a:r>
            <a:endParaRPr lang="ro-RO" dirty="0" smtClean="0"/>
          </a:p>
          <a:p>
            <a:pPr marL="285750" indent="-285750">
              <a:buFont typeface="Arial" panose="020B0604020202020204" pitchFamily="34" charset="0"/>
              <a:buChar char="•"/>
            </a:pPr>
            <a:r>
              <a:rPr lang="en-US" dirty="0">
                <a:hlinkClick r:id="rId17"/>
              </a:rPr>
              <a:t>https://www.economistul.ro/macroeconomie/economia-informala-in-romania-context-cauze-si-efecte-66577</a:t>
            </a:r>
            <a:r>
              <a:rPr lang="en-US" dirty="0" smtClean="0">
                <a:hlinkClick r:id="rId17"/>
              </a:rPr>
              <a:t>/</a:t>
            </a:r>
            <a:endParaRPr lang="ro-RO" dirty="0" smtClean="0"/>
          </a:p>
          <a:p>
            <a:pPr marL="285750" indent="-285750">
              <a:buFont typeface="Arial" panose="020B0604020202020204" pitchFamily="34" charset="0"/>
              <a:buChar char="•"/>
            </a:pPr>
            <a:endParaRPr lang="en-US" dirty="0"/>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64"/>
          <p:cNvSpPr txBox="1">
            <a:spLocks noGrp="1"/>
          </p:cNvSpPr>
          <p:nvPr>
            <p:ph type="title"/>
          </p:nvPr>
        </p:nvSpPr>
        <p:spPr>
          <a:xfrm>
            <a:off x="912524" y="777424"/>
            <a:ext cx="7640925" cy="3470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7200" dirty="0" smtClean="0"/>
              <a:t>Mulțumim pentru atenția acordată!</a:t>
            </a:r>
            <a:endParaRPr sz="7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dirty="0" smtClean="0"/>
              <a:t>   </a:t>
            </a:r>
            <a:r>
              <a:rPr lang="ro-RO" sz="1800" b="1" dirty="0" smtClean="0"/>
              <a:t>Economia informală</a:t>
            </a:r>
            <a:r>
              <a:rPr lang="ro-RO" sz="1800" dirty="0" smtClean="0"/>
              <a:t> reprezintă un fenomen complex cu impact semnificativ asupra societății. Implicarea studenților în această sferă poate fi influențată de multiple motivații și factori. </a:t>
            </a:r>
            <a:r>
              <a:rPr lang="ro-RO" sz="1800" dirty="0" smtClean="0"/>
              <a:t>Înțelegerea acestora este crucială pentru dezvoltarea unor strategii eficiente de prevenire a acestui fenomen.</a:t>
            </a:r>
            <a:endParaRPr sz="1800" dirty="0"/>
          </a:p>
          <a:p>
            <a:pPr marL="0" lvl="0" indent="0" algn="l" rtl="0">
              <a:spcBef>
                <a:spcPts val="0"/>
              </a:spcBef>
              <a:spcAft>
                <a:spcPts val="1600"/>
              </a:spcAft>
              <a:buNone/>
            </a:pPr>
            <a:endParaRPr sz="1800" dirty="0"/>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5400" dirty="0" smtClean="0"/>
              <a:t>Introducere</a:t>
            </a:r>
            <a:endParaRPr sz="5400" dirty="0"/>
          </a:p>
        </p:txBody>
      </p:sp>
      <p:pic>
        <p:nvPicPr>
          <p:cNvPr id="2" name="Picture 1"/>
          <p:cNvPicPr>
            <a:picLocks noChangeAspect="1"/>
          </p:cNvPicPr>
          <p:nvPr/>
        </p:nvPicPr>
        <p:blipFill>
          <a:blip r:embed="rId3"/>
          <a:stretch>
            <a:fillRect/>
          </a:stretch>
        </p:blipFill>
        <p:spPr>
          <a:xfrm>
            <a:off x="268514" y="2901356"/>
            <a:ext cx="8614229" cy="19222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471714" y="1197429"/>
            <a:ext cx="4542972" cy="38245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   </a:t>
            </a:r>
            <a:r>
              <a:rPr lang="ro-RO" sz="2000" b="1" dirty="0" smtClean="0">
                <a:latin typeface="Open Sans" panose="020B0604020202020204" charset="0"/>
                <a:ea typeface="Open Sans" panose="020B0604020202020204" charset="0"/>
                <a:cs typeface="Open Sans" panose="020B0604020202020204" charset="0"/>
              </a:rPr>
              <a:t>Economia informală </a:t>
            </a:r>
            <a:r>
              <a:rPr lang="ro-RO" sz="2000" dirty="0" smtClean="0">
                <a:latin typeface="Open Sans" panose="020B0604020202020204" charset="0"/>
                <a:ea typeface="Open Sans" panose="020B0604020202020204" charset="0"/>
                <a:cs typeface="Open Sans" panose="020B0604020202020204" charset="0"/>
              </a:rPr>
              <a:t>cuprinde activități economice desfășurate în afara cadrului legal și fără respectarea normelor fiscale și sociale. Aceste activități pot include vânzarea de produse sau servicii, precum și alte forme de muncă nedeclarată sau neautorizată.</a:t>
            </a:r>
            <a:endParaRPr sz="2000" dirty="0">
              <a:latin typeface="Open Sans" panose="020B0604020202020204" charset="0"/>
              <a:ea typeface="Open Sans" panose="020B0604020202020204" charset="0"/>
              <a:cs typeface="Open Sans" panose="020B0604020202020204" charset="0"/>
            </a:endParaRPr>
          </a:p>
        </p:txBody>
      </p:sp>
      <p:sp>
        <p:nvSpPr>
          <p:cNvPr id="2247" name="Google Shape;2247;p46"/>
          <p:cNvSpPr txBox="1">
            <a:spLocks noGrp="1"/>
          </p:cNvSpPr>
          <p:nvPr>
            <p:ph type="subTitle" idx="1"/>
          </p:nvPr>
        </p:nvSpPr>
        <p:spPr>
          <a:xfrm>
            <a:off x="-174171" y="-841828"/>
            <a:ext cx="5754914" cy="2982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000" b="1" dirty="0" smtClean="0"/>
              <a:t>Definiția economiei informale</a:t>
            </a:r>
            <a:endParaRPr sz="4000" b="1" dirty="0"/>
          </a:p>
        </p:txBody>
      </p:sp>
      <p:pic>
        <p:nvPicPr>
          <p:cNvPr id="2" name="Picture 1"/>
          <p:cNvPicPr>
            <a:picLocks noChangeAspect="1"/>
          </p:cNvPicPr>
          <p:nvPr/>
        </p:nvPicPr>
        <p:blipFill>
          <a:blip r:embed="rId3"/>
          <a:stretch>
            <a:fillRect/>
          </a:stretch>
        </p:blipFill>
        <p:spPr>
          <a:xfrm>
            <a:off x="5495416" y="1"/>
            <a:ext cx="3648584"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grpSp>
        <p:nvGrpSpPr>
          <p:cNvPr id="3124" name="Google Shape;3124;p68"/>
          <p:cNvGrpSpPr/>
          <p:nvPr/>
        </p:nvGrpSpPr>
        <p:grpSpPr>
          <a:xfrm>
            <a:off x="1411140" y="301242"/>
            <a:ext cx="6208337" cy="4770830"/>
            <a:chOff x="3578510" y="1419647"/>
            <a:chExt cx="4021500" cy="3062887"/>
          </a:xfrm>
        </p:grpSpPr>
        <p:sp>
          <p:nvSpPr>
            <p:cNvPr id="3125"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128"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14" name="Chart 13">
            <a:extLst>
              <a:ext uri="{FF2B5EF4-FFF2-40B4-BE49-F238E27FC236}">
                <a16:creationId xmlns:a16="http://schemas.microsoft.com/office/drawing/2014/main" id="{4B0EBA67-1095-8456-7BD3-62ED0D554FC2}"/>
              </a:ext>
            </a:extLst>
          </p:cNvPr>
          <p:cNvGraphicFramePr/>
          <p:nvPr>
            <p:extLst>
              <p:ext uri="{D42A27DB-BD31-4B8C-83A1-F6EECF244321}">
                <p14:modId xmlns:p14="http://schemas.microsoft.com/office/powerpoint/2010/main" val="3577332630"/>
              </p:ext>
            </p:extLst>
          </p:nvPr>
        </p:nvGraphicFramePr>
        <p:xfrm>
          <a:off x="1624412" y="571499"/>
          <a:ext cx="5786882" cy="350916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33350" y="2943225"/>
            <a:ext cx="1057275" cy="307777"/>
          </a:xfrm>
          <a:prstGeom prst="rect">
            <a:avLst/>
          </a:prstGeom>
          <a:noFill/>
        </p:spPr>
        <p:txBody>
          <a:bodyPr wrap="square" rtlCol="0">
            <a:spAutoFit/>
          </a:bodyPr>
          <a:lstStyle/>
          <a:p>
            <a:r>
              <a:rPr lang="ro-RO" dirty="0" smtClean="0">
                <a:latin typeface="Open Sans" panose="020B0604020202020204" charset="0"/>
                <a:ea typeface="Open Sans" panose="020B0604020202020204" charset="0"/>
                <a:cs typeface="Open Sans" panose="020B0604020202020204" charset="0"/>
              </a:rPr>
              <a:t> </a:t>
            </a:r>
            <a:endParaRPr lang="en-US" dirty="0">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314325" y="1466850"/>
            <a:ext cx="3942875" cy="2826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  </a:t>
            </a:r>
            <a:r>
              <a:rPr lang="ro-RO" sz="1800" dirty="0" smtClean="0"/>
              <a:t>Un factor principal care determină implicarea studenților în economia </a:t>
            </a:r>
            <a:r>
              <a:rPr lang="ro-RO" sz="1800" b="1" dirty="0" smtClean="0"/>
              <a:t>informală</a:t>
            </a:r>
            <a:r>
              <a:rPr lang="ro-RO" sz="1800" dirty="0" smtClean="0"/>
              <a:t> este nevoia de </a:t>
            </a:r>
            <a:r>
              <a:rPr lang="ro-RO" sz="1800" b="1" dirty="0" smtClean="0"/>
              <a:t>venituri suplimentare</a:t>
            </a:r>
            <a:r>
              <a:rPr lang="ro-RO" sz="1800" dirty="0" smtClean="0"/>
              <a:t>. Chiar și cu un loc de muncă formal, mulți studenți se confruntă cu dificultăți financiare, motivându-i să caute surse alternative de câștig.</a:t>
            </a:r>
            <a:endParaRPr dirty="0"/>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71500" y="351052"/>
            <a:ext cx="523405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4000" dirty="0" smtClean="0"/>
              <a:t>Motivații financiare</a:t>
            </a:r>
            <a:endParaRPr sz="4000" dirty="0"/>
          </a:p>
        </p:txBody>
      </p:sp>
      <p:pic>
        <p:nvPicPr>
          <p:cNvPr id="2" name="Picture 1"/>
          <p:cNvPicPr>
            <a:picLocks noChangeAspect="1"/>
          </p:cNvPicPr>
          <p:nvPr/>
        </p:nvPicPr>
        <p:blipFill>
          <a:blip r:embed="rId3"/>
          <a:stretch>
            <a:fillRect/>
          </a:stretch>
        </p:blipFill>
        <p:spPr>
          <a:xfrm>
            <a:off x="4895257" y="0"/>
            <a:ext cx="4248743"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709321" y="1095374"/>
            <a:ext cx="4157954" cy="36671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000" dirty="0" smtClean="0"/>
              <a:t>   Pentru mulți studenți, economia </a:t>
            </a:r>
            <a:r>
              <a:rPr lang="ro-RO" sz="2000" b="1" dirty="0" smtClean="0"/>
              <a:t>informală</a:t>
            </a:r>
            <a:r>
              <a:rPr lang="ro-RO" sz="2000" dirty="0" smtClean="0"/>
              <a:t> oferă </a:t>
            </a:r>
            <a:r>
              <a:rPr lang="ro-RO" sz="2000" b="1" dirty="0" smtClean="0"/>
              <a:t>flexibilitate</a:t>
            </a:r>
            <a:r>
              <a:rPr lang="ro-RO" sz="2000" dirty="0" smtClean="0"/>
              <a:t> și </a:t>
            </a:r>
            <a:r>
              <a:rPr lang="ro-RO" sz="2000" b="1" dirty="0" smtClean="0"/>
              <a:t>autonomie </a:t>
            </a:r>
            <a:r>
              <a:rPr lang="ro-RO" sz="2000" dirty="0" smtClean="0"/>
              <a:t>în desfășurarea activităților. Aceștia pot alege programul de lucru și modalitatea de gestionare a afacerii lor, ceea ce poate fi atractiv în comparație cu un loc de muncă formal.</a:t>
            </a:r>
            <a:endParaRPr sz="2000" dirty="0"/>
          </a:p>
        </p:txBody>
      </p:sp>
      <p:sp>
        <p:nvSpPr>
          <p:cNvPr id="2179" name="Google Shape;2179;p42"/>
          <p:cNvSpPr txBox="1">
            <a:spLocks noGrp="1"/>
          </p:cNvSpPr>
          <p:nvPr>
            <p:ph type="ctrTitle"/>
          </p:nvPr>
        </p:nvSpPr>
        <p:spPr>
          <a:xfrm flipH="1">
            <a:off x="-238125" y="0"/>
            <a:ext cx="813435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4400" dirty="0" smtClean="0"/>
              <a:t>Flexibilitatea și autonomia</a:t>
            </a:r>
            <a:endParaRPr sz="4400" dirty="0"/>
          </a:p>
        </p:txBody>
      </p:sp>
      <p:pic>
        <p:nvPicPr>
          <p:cNvPr id="2" name="Picture 1"/>
          <p:cNvPicPr>
            <a:picLocks noChangeAspect="1"/>
          </p:cNvPicPr>
          <p:nvPr/>
        </p:nvPicPr>
        <p:blipFill>
          <a:blip r:embed="rId3"/>
          <a:stretch>
            <a:fillRect/>
          </a:stretch>
        </p:blipFill>
        <p:spPr>
          <a:xfrm>
            <a:off x="5328946" y="934200"/>
            <a:ext cx="3710279" cy="416666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40" name="Google Shape;2640;p58"/>
          <p:cNvSpPr txBox="1"/>
          <p:nvPr/>
        </p:nvSpPr>
        <p:spPr>
          <a:xfrm>
            <a:off x="4573268" y="2133150"/>
            <a:ext cx="1270200" cy="89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verpass"/>
                <a:ea typeface="Overpass"/>
                <a:cs typeface="Overpass"/>
                <a:sym typeface="Overpass"/>
              </a:rPr>
              <a:t>40%</a:t>
            </a:r>
            <a:endParaRPr sz="2800" b="1">
              <a:solidFill>
                <a:schemeClr val="lt1"/>
              </a:solidFill>
              <a:latin typeface="Overpass"/>
              <a:ea typeface="Overpass"/>
              <a:cs typeface="Overpass"/>
              <a:sym typeface="Overpass"/>
            </a:endParaRPr>
          </a:p>
        </p:txBody>
      </p:sp>
      <p:sp>
        <p:nvSpPr>
          <p:cNvPr id="2647" name="Google Shape;2647;p58"/>
          <p:cNvSpPr/>
          <p:nvPr/>
        </p:nvSpPr>
        <p:spPr>
          <a:xfrm rot="3011561">
            <a:off x="8491712" y="4268297"/>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5" name="Chart 14">
            <a:extLst>
              <a:ext uri="{FF2B5EF4-FFF2-40B4-BE49-F238E27FC236}">
                <a16:creationId xmlns:a16="http://schemas.microsoft.com/office/drawing/2014/main" id="{4D84BE02-D981-426D-8CA6-4C4F0445956C}"/>
              </a:ext>
            </a:extLst>
          </p:cNvPr>
          <p:cNvGraphicFramePr/>
          <p:nvPr>
            <p:extLst>
              <p:ext uri="{D42A27DB-BD31-4B8C-83A1-F6EECF244321}">
                <p14:modId xmlns:p14="http://schemas.microsoft.com/office/powerpoint/2010/main" val="2181950289"/>
              </p:ext>
            </p:extLst>
          </p:nvPr>
        </p:nvGraphicFramePr>
        <p:xfrm>
          <a:off x="855602" y="554529"/>
          <a:ext cx="7127521" cy="3574481"/>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oogle Shape;3124;p68"/>
          <p:cNvGrpSpPr/>
          <p:nvPr/>
        </p:nvGrpSpPr>
        <p:grpSpPr>
          <a:xfrm>
            <a:off x="592924" y="353619"/>
            <a:ext cx="7646612" cy="4789881"/>
            <a:chOff x="3578510" y="1419647"/>
            <a:chExt cx="4021500" cy="3062887"/>
          </a:xfrm>
        </p:grpSpPr>
        <p:sp>
          <p:nvSpPr>
            <p:cNvPr id="17"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20"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445724" y="304799"/>
            <a:ext cx="4698443" cy="46958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800" dirty="0" smtClean="0"/>
              <a:t>   Uneori, studenții se implică în economia </a:t>
            </a:r>
            <a:r>
              <a:rPr lang="ro-RO" sz="1800" b="1" dirty="0" smtClean="0"/>
              <a:t>informală</a:t>
            </a:r>
            <a:r>
              <a:rPr lang="ro-RO" sz="1800" dirty="0"/>
              <a:t> </a:t>
            </a:r>
            <a:r>
              <a:rPr lang="ro-RO" sz="1800" dirty="0" smtClean="0"/>
              <a:t>din cauza </a:t>
            </a:r>
            <a:r>
              <a:rPr lang="ro-RO" sz="1800" b="1" dirty="0" smtClean="0"/>
              <a:t>stigmatizării sociale</a:t>
            </a:r>
            <a:r>
              <a:rPr lang="ro-RO" sz="1800" dirty="0" smtClean="0"/>
              <a:t> asociate unor factori precum statutul socio-economic sau apartenența la anumite grupuri. Acest lucru poate determina evitarea pieței muncii formale și orientarea către activități informale.</a:t>
            </a:r>
            <a:endParaRPr sz="1800" dirty="0"/>
          </a:p>
        </p:txBody>
      </p:sp>
      <p:sp>
        <p:nvSpPr>
          <p:cNvPr id="2187" name="Google Shape;2187;p43"/>
          <p:cNvSpPr txBox="1">
            <a:spLocks noGrp="1"/>
          </p:cNvSpPr>
          <p:nvPr>
            <p:ph type="ctrTitle"/>
          </p:nvPr>
        </p:nvSpPr>
        <p:spPr>
          <a:xfrm>
            <a:off x="445724" y="117735"/>
            <a:ext cx="7031401" cy="10919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400" dirty="0" smtClean="0"/>
              <a:t>Stigmatizarea socială</a:t>
            </a:r>
            <a:endParaRPr sz="4400" dirty="0"/>
          </a:p>
        </p:txBody>
      </p:sp>
      <p:pic>
        <p:nvPicPr>
          <p:cNvPr id="3" name="Picture 2"/>
          <p:cNvPicPr>
            <a:picLocks noChangeAspect="1"/>
          </p:cNvPicPr>
          <p:nvPr/>
        </p:nvPicPr>
        <p:blipFill>
          <a:blip r:embed="rId3"/>
          <a:stretch>
            <a:fillRect/>
          </a:stretch>
        </p:blipFill>
        <p:spPr>
          <a:xfrm>
            <a:off x="5245657" y="990273"/>
            <a:ext cx="3679268" cy="4077027"/>
          </a:xfrm>
          <a:prstGeom prst="rect">
            <a:avLst/>
          </a:prstGeom>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grpSp>
        <p:nvGrpSpPr>
          <p:cNvPr id="16" name="Google Shape;3124;p68"/>
          <p:cNvGrpSpPr/>
          <p:nvPr/>
        </p:nvGrpSpPr>
        <p:grpSpPr>
          <a:xfrm>
            <a:off x="581025" y="182170"/>
            <a:ext cx="8265737" cy="4961330"/>
            <a:chOff x="3578510" y="1419647"/>
            <a:chExt cx="4021500" cy="3062887"/>
          </a:xfrm>
        </p:grpSpPr>
        <p:sp>
          <p:nvSpPr>
            <p:cNvPr id="17"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20"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21" name="Chart 20">
            <a:extLst>
              <a:ext uri="{FF2B5EF4-FFF2-40B4-BE49-F238E27FC236}">
                <a16:creationId xmlns:a16="http://schemas.microsoft.com/office/drawing/2014/main" id="{68172F8B-1BA3-64BD-39AE-E1F77EA5959B}"/>
              </a:ext>
            </a:extLst>
          </p:cNvPr>
          <p:cNvGraphicFramePr/>
          <p:nvPr>
            <p:extLst>
              <p:ext uri="{D42A27DB-BD31-4B8C-83A1-F6EECF244321}">
                <p14:modId xmlns:p14="http://schemas.microsoft.com/office/powerpoint/2010/main" val="1262405117"/>
              </p:ext>
            </p:extLst>
          </p:nvPr>
        </p:nvGraphicFramePr>
        <p:xfrm>
          <a:off x="864973" y="390273"/>
          <a:ext cx="7704616" cy="370242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630742"/>
      </a:dk2>
      <a:lt2>
        <a:srgbClr val="C63D9D"/>
      </a:lt2>
      <a:accent1>
        <a:srgbClr val="C63D9D"/>
      </a:accent1>
      <a:accent2>
        <a:srgbClr val="A8D7CD"/>
      </a:accent2>
      <a:accent3>
        <a:srgbClr val="E89FDC"/>
      </a:accent3>
      <a:accent4>
        <a:srgbClr val="DC9FE8"/>
      </a:accent4>
      <a:accent5>
        <a:srgbClr val="7DC4B2"/>
      </a:accent5>
      <a:accent6>
        <a:srgbClr val="DC6FB8"/>
      </a:accent6>
      <a:hlink>
        <a:srgbClr val="6307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326</Words>
  <Application>Microsoft Office PowerPoint</Application>
  <PresentationFormat>On-screen Show (16:9)</PresentationFormat>
  <Paragraphs>23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Fira Sans Extra Condensed Medium</vt:lpstr>
      <vt:lpstr>Overpass Black</vt:lpstr>
      <vt:lpstr>Josefin Sans</vt:lpstr>
      <vt:lpstr>Arial</vt:lpstr>
      <vt:lpstr>Open Sans</vt:lpstr>
      <vt:lpstr>Overpass</vt:lpstr>
      <vt:lpstr>Aqua Marketing Plan by Slidego</vt:lpstr>
      <vt:lpstr>Intenția studenților pentru implicarea în economia informală</vt:lpstr>
      <vt:lpstr>Introducere</vt:lpstr>
      <vt:lpstr>   Economia informală cuprinde activități economice desfășurate în afara cadrului legal și fără respectarea normelor fiscale și sociale. Aceste activități pot include vânzarea de produse sau servicii, precum și alte forme de muncă nedeclarată sau neautorizată.</vt:lpstr>
      <vt:lpstr>PowerPoint Presentation</vt:lpstr>
      <vt:lpstr>Motivații financiare</vt:lpstr>
      <vt:lpstr>Flexibilitatea și autonomia</vt:lpstr>
      <vt:lpstr>PowerPoint Presentation</vt:lpstr>
      <vt:lpstr>Stigmatizarea socială</vt:lpstr>
      <vt:lpstr>PowerPoint Presentation</vt:lpstr>
      <vt:lpstr>Riscuri și consecințe</vt:lpstr>
      <vt:lpstr>PowerPoint Presentation</vt:lpstr>
      <vt:lpstr>Concluzii</vt:lpstr>
      <vt:lpstr>Bibliografie</vt:lpstr>
      <vt:lpstr>Mulțumim pentru atenția acordată!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Intenția studenților pentru implicarea în economia informală</dc:title>
  <dc:creator>Andreea</dc:creator>
  <cp:lastModifiedBy>Andreea</cp:lastModifiedBy>
  <cp:revision>10</cp:revision>
  <dcterms:modified xsi:type="dcterms:W3CDTF">2024-04-03T19:58:30Z</dcterms:modified>
</cp:coreProperties>
</file>